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58" r:id="rId5"/>
    <p:sldId id="257" r:id="rId6"/>
    <p:sldId id="260" r:id="rId7"/>
    <p:sldId id="263" r:id="rId8"/>
    <p:sldId id="264" r:id="rId9"/>
    <p:sldId id="265" r:id="rId10"/>
    <p:sldId id="266" r:id="rId11"/>
    <p:sldId id="267" r:id="rId12"/>
    <p:sldId id="25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848872" cy="1296144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Организация и проведение организованной образовательной деятельности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589240"/>
            <a:ext cx="6172200" cy="785682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МДОУ «Детский сад № 50»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Пользователь\Desktop\img_5710adaabb4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844824"/>
            <a:ext cx="4464496" cy="36591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7467600" cy="570924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На протяжении всего занятия (ООД) педагог должен следить и побуждать детей к речевой деятельности с помощью вопросов. Поэтому, вопросы к детям необходимо продумывать заранее, они должны носить поисковый или проблемный характер; стремиться к тому, чтобы дети отвечали «полным ответом»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Также в соответствие с новыми образовательными стандартами педагог должен  использовать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педагогические технологии: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проблемное обучение, исследовательская деятельность, проектная деятельность,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здоровьесберегающие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технологии и  т.д.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Заключительную часть занятия следует организовывать таким образом, чтобы прослеживалось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решение проблемной и поисковой ситуации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Необходимо подвести итог всего занятия: дать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оценку детской деятельности, провести рефлексию 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188"/>
            <a:ext cx="8424936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Советы воспитателям по организации НОД:</a:t>
            </a:r>
            <a:endParaRPr lang="ru-RU" sz="2400" dirty="0" smtClean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itchFamily="2" charset="2"/>
              <a:buChar char="Ø"/>
              <a:tabLst>
                <a:tab pos="90170" algn="l"/>
                <a:tab pos="457200" algn="l"/>
              </a:tabLst>
            </a:pPr>
            <a:r>
              <a:rPr lang="ru-RU" sz="2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Не торопитесь ответить, сделать за детей, исправить.</a:t>
            </a:r>
          </a:p>
          <a:p>
            <a:pPr marL="342900" lvl="0" indent="-342900" algn="just">
              <a:spcAft>
                <a:spcPts val="0"/>
              </a:spcAft>
              <a:buFont typeface="Wingdings" pitchFamily="2" charset="2"/>
              <a:buChar char="Ø"/>
              <a:tabLst>
                <a:tab pos="90170" algn="l"/>
                <a:tab pos="180340" algn="l"/>
              </a:tabLst>
            </a:pPr>
            <a:r>
              <a:rPr lang="ru-RU" sz="2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Давайте детям возможность предполагать, домысливать, доводите до логического конца их размышления, не торопитесь выдать  готовый ответ сами. </a:t>
            </a:r>
          </a:p>
          <a:p>
            <a:pPr marL="342900" lvl="0" indent="-342900" algn="just">
              <a:spcAft>
                <a:spcPts val="0"/>
              </a:spcAft>
              <a:buFont typeface="Wingdings" pitchFamily="2" charset="2"/>
              <a:buChar char="Ø"/>
              <a:tabLst>
                <a:tab pos="90170" algn="l"/>
                <a:tab pos="457200" algn="l"/>
              </a:tabLst>
            </a:pPr>
            <a:r>
              <a:rPr lang="ru-RU" sz="2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Подводите детей к выводам, обобщениям.</a:t>
            </a:r>
          </a:p>
          <a:p>
            <a:pPr marL="342900" lvl="0" indent="-342900" algn="just">
              <a:spcAft>
                <a:spcPts val="0"/>
              </a:spcAft>
              <a:buFont typeface="Wingdings" pitchFamily="2" charset="2"/>
              <a:buChar char="Ø"/>
              <a:tabLst>
                <a:tab pos="90170" algn="l"/>
                <a:tab pos="457200" algn="l"/>
              </a:tabLst>
            </a:pPr>
            <a:r>
              <a:rPr lang="ru-RU" sz="2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Замечайте противоречия между ответами детей и своим выводом. </a:t>
            </a:r>
          </a:p>
          <a:p>
            <a:pPr marL="342900" lvl="0" indent="-342900" algn="just">
              <a:spcAft>
                <a:spcPts val="0"/>
              </a:spcAft>
              <a:buFont typeface="Wingdings" pitchFamily="2" charset="2"/>
              <a:buChar char="Ø"/>
              <a:tabLst>
                <a:tab pos="90170" algn="l"/>
                <a:tab pos="457200" algn="l"/>
              </a:tabLst>
            </a:pPr>
            <a:r>
              <a:rPr lang="ru-RU" sz="2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Не забывайте об обеспечении субъектной активности детей.</a:t>
            </a:r>
          </a:p>
          <a:p>
            <a:pPr marL="342900" lvl="0" indent="-342900" algn="just">
              <a:spcAft>
                <a:spcPts val="0"/>
              </a:spcAft>
              <a:buFont typeface="Wingdings" pitchFamily="2" charset="2"/>
              <a:buChar char="Ø"/>
              <a:tabLst>
                <a:tab pos="180340" algn="l"/>
              </a:tabLst>
            </a:pPr>
            <a:r>
              <a:rPr lang="ru-RU" sz="2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Проводите игры, упражнения, используйте задания, которые в первую  очередь  влияют на развитие детей. </a:t>
            </a:r>
          </a:p>
          <a:p>
            <a:pPr marL="342900" lvl="0" indent="-342900" algn="just">
              <a:spcAft>
                <a:spcPts val="0"/>
              </a:spcAft>
              <a:buFont typeface="Wingdings" pitchFamily="2" charset="2"/>
              <a:buChar char="Ø"/>
              <a:tabLst>
                <a:tab pos="90170" algn="l"/>
                <a:tab pos="457200" algn="l"/>
              </a:tabLst>
            </a:pPr>
            <a:r>
              <a:rPr lang="ru-RU" sz="2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Обеспечивайте смену видов деятельности для того, чтобы максимально увлечь, заинтересовать, удержать внимание детей.</a:t>
            </a:r>
          </a:p>
          <a:p>
            <a:pPr marL="342900" lvl="0" indent="-342900" algn="just">
              <a:spcAft>
                <a:spcPts val="0"/>
              </a:spcAft>
              <a:buFont typeface="Wingdings" pitchFamily="2" charset="2"/>
              <a:buChar char="Ø"/>
              <a:tabLst>
                <a:tab pos="90170" algn="l"/>
              </a:tabLst>
            </a:pPr>
            <a:r>
              <a:rPr lang="ru-RU" sz="2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Чаще  обращайтесь к детям  с просьбой -  уточнить сказанное (делая вид, что это важно, но еще непонятно), объяснить по-другому.</a:t>
            </a:r>
          </a:p>
          <a:p>
            <a:pPr marL="342900" lvl="0" indent="-342900" algn="just">
              <a:spcAft>
                <a:spcPts val="0"/>
              </a:spcAft>
              <a:buFont typeface="Wingdings" pitchFamily="2" charset="2"/>
              <a:buChar char="Ø"/>
              <a:tabLst>
                <a:tab pos="90170" algn="l"/>
              </a:tabLst>
            </a:pPr>
            <a:r>
              <a:rPr lang="ru-RU" sz="2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После выполнения детьми заданий  поговорите с детьми о том, как удалось добиться результата, у кого получилось и почему. </a:t>
            </a:r>
            <a:endParaRPr lang="ru-RU" sz="2200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3041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 виды детской активности можно условно классифицировать следующим образом: 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взрослый помогает (обогащенные игры в центрах активности); 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взрослый создает условия для самореализации (проектная деятельность);  взрослый участвует в процессе наравне с детьми (событийная деятельность, образовательное событие); 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взрослый не вмешивается (свободная игра);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взрослый организует (занятия, совместную деятельность )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404664"/>
            <a:ext cx="8640960" cy="606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Организованная образовательная деятельность является ведущей   формой организации обучения воспитанников ДОУ. 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Правильно организованные занятия — это занятия, которые отвечают следующим требованиям: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Занятие должно находиться в ЗБР (Зона ближайшего развития);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Соответствовать деятельностному  подходу; 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занятии должен соблюдаться принцип возрастного соответствия;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Занятие должно строиться на принципах развивающего обучения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09394" y="188640"/>
            <a:ext cx="43290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Три 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формы организации обучения</a:t>
            </a:r>
            <a:r>
              <a:rPr lang="ru-RU" sz="20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 </a:t>
            </a:r>
            <a:endParaRPr lang="ru-RU" sz="2000" dirty="0">
              <a:solidFill>
                <a:srgbClr val="00206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9159062"/>
              </p:ext>
            </p:extLst>
          </p:nvPr>
        </p:nvGraphicFramePr>
        <p:xfrm>
          <a:off x="323529" y="980728"/>
          <a:ext cx="8280920" cy="5030123"/>
        </p:xfrm>
        <a:graphic>
          <a:graphicData uri="http://schemas.openxmlformats.org/drawingml/2006/table">
            <a:tbl>
              <a:tblPr firstRow="1" firstCol="1" bandRow="1"/>
              <a:tblGrid>
                <a:gridCol w="3228156"/>
                <a:gridCol w="5052764"/>
              </a:tblGrid>
              <a:tr h="3127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Формы организации обучения</a:t>
                      </a:r>
                      <a:endParaRPr lang="ru-RU" sz="2000" i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Особенности</a:t>
                      </a:r>
                      <a:endParaRPr lang="ru-RU" sz="2000" i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2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Индивидуальная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Позволяет индивидуализировать обучение (содержание, методы, средства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) 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4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Подгрупповая</a:t>
                      </a:r>
                      <a:endParaRPr lang="ru-RU" sz="200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b="1" i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Основания для комплектации: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группы раннего возраста, уровень развития детей.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При этом педагогу, в первую очередь, важно обеспечить взаимодействие детей в процессе обучения. 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9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Фронтальная</a:t>
                      </a:r>
                      <a:endParaRPr lang="ru-RU" sz="200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(работа со всей группой, чёткое расписание, единое содержание).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Достоинствами формы являются чёткая организационная структура, простое управление, возможность взаимодействия детей, экономичность обучения;   недостатком – трудности в  индивидуализации обучения.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68466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Подготовка к ООД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Умение составлять  (использовать готовый) конспект ООД в соответствии с поставленными целями и задачами (обучающие, развивающие воспитательные)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Умение творчески использовать готовые конспекты ООД (вносить необходимые изменения в ход ООД, корректировать цели в соответствии с индивидуальными особенностями детей)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Подбор демонстрационного материала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Рациональное  размещение  материала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Предварительная работа с   детьми (беседы, организация наблюдений, дидактические игры, чтение художественной литературы)</a:t>
            </a:r>
          </a:p>
          <a:p>
            <a:pPr>
              <a:buFont typeface="Wingdings" pitchFamily="2" charset="2"/>
              <a:buChar char="Ø"/>
            </a:pPr>
            <a:endParaRPr lang="ru-RU" sz="2000" dirty="0" smtClean="0"/>
          </a:p>
          <a:p>
            <a:pPr lvl="0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Подготовка к ООД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Санитарно - гигиенические требования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Удовлетворение двигательной активности (организация динамических пауз, физкультминуток, гимнастика для глаз)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Смена видов деятельности детей  во время проведения ООД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Соответствие длительности ООД санитарно-гигиеническим нормам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Использование разнообразных форм организации детей в процессе ООД (работа малыми подгруппами, в паре, индивидуальная и коллективная работа детей)</a:t>
            </a:r>
          </a:p>
          <a:p>
            <a:pPr>
              <a:buFont typeface="Wingdings" pitchFamily="2" charset="2"/>
              <a:buChar char="Ø"/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pPr lvl="0">
              <a:buNone/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2000" dirty="0" smtClean="0"/>
          </a:p>
          <a:p>
            <a:pPr lvl="0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Структура ООД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787208" cy="5349208"/>
          </a:xfrm>
        </p:spPr>
        <p:txBody>
          <a:bodyPr/>
          <a:lstStyle/>
          <a:p>
            <a:pPr lvl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Вводная часть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(создание мотивации и «не забывать» о ней на протяжении всего занятия).</a:t>
            </a:r>
          </a:p>
          <a:p>
            <a:pPr lvl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В первой части ООД необходимо создать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проблемную ситуацию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(или проблемно-поисковую ситуацию) для детей, решение которой, они будут находить в течение всего мероприятия. Такой прием позволяет дошкольникам не потерять интерес, развивает мыслительную деятельность, учит детей взаимодействовать в коллективе или в паре.</a:t>
            </a:r>
          </a:p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Структура ООД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75240" cy="534920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ходе основной части педагогу можно использовать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различные методы и приемы руководства: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наглядные, практические и словесные, игровые, позволяющие решать программные задачи ООД и поставленные проблемно-поисковые ситуации.</a:t>
            </a:r>
          </a:p>
          <a:p>
            <a:pPr lvl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После каждого вида детской деятельности педагогу необходимо провести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 деятельности </a:t>
            </a:r>
            <a:r>
              <a:rPr lang="ru-RU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детей</a:t>
            </a:r>
            <a:r>
              <a:rPr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В случае, когда у детей что-то не получается педагог может использовать такой прием, как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педагогическая поддержка.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0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352928" cy="778098"/>
          </a:xfrm>
        </p:spPr>
        <p:txBody>
          <a:bodyPr>
            <a:noAutofit/>
          </a:bodyPr>
          <a:lstStyle/>
          <a:p>
            <a:pPr algn="ctr"/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Использование разнообразных приемов работы с детьми: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003232" cy="5421216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Игровых</a:t>
            </a:r>
          </a:p>
          <a:p>
            <a:pPr lvl="0"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Привлечения и сосредоточения внимания детей </a:t>
            </a:r>
          </a:p>
          <a:p>
            <a:pPr lvl="0"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Обеспечение эмоциональности, интереса детей</a:t>
            </a:r>
          </a:p>
          <a:p>
            <a:pPr lvl="0"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Активизации самостоятельного мышления детей</a:t>
            </a:r>
          </a:p>
          <a:p>
            <a:pPr lvl="0"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Подачи нового с опорой на имеющиеся у детей знания</a:t>
            </a:r>
          </a:p>
          <a:p>
            <a:pPr lvl="0"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Умение регулировать поведение детей в процессе ООД, сохранять интерес детей в течение всего занятия</a:t>
            </a:r>
          </a:p>
          <a:p>
            <a:pPr lvl="0"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Индивидуальная работа с детьми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472</TotalTime>
  <Words>779</Words>
  <Application>Microsoft Office PowerPoint</Application>
  <PresentationFormat>Экран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Организация и проведение организованной образовательной деятельности</vt:lpstr>
      <vt:lpstr>Слайд 2</vt:lpstr>
      <vt:lpstr>Слайд 3</vt:lpstr>
      <vt:lpstr>Слайд 4</vt:lpstr>
      <vt:lpstr> Подготовка к ООД</vt:lpstr>
      <vt:lpstr> Подготовка к ООД</vt:lpstr>
      <vt:lpstr>Структура ООД</vt:lpstr>
      <vt:lpstr>Структура ООД</vt:lpstr>
      <vt:lpstr>Использование разнообразных приемов работы с детьми: 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40</cp:revision>
  <dcterms:created xsi:type="dcterms:W3CDTF">2022-02-22T05:40:05Z</dcterms:created>
  <dcterms:modified xsi:type="dcterms:W3CDTF">2022-03-17T08:13:31Z</dcterms:modified>
</cp:coreProperties>
</file>