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2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2" autoAdjust="0"/>
    <p:restoredTop sz="94673" autoAdjust="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4602-9754-498D-AF52-51F639A344F3}" type="datetimeFigureOut">
              <a:rPr lang="ru-RU" smtClean="0"/>
              <a:pPr/>
              <a:t>20.06.2025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F247-5149-42AD-B107-6D9E053EC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4602-9754-498D-AF52-51F639A344F3}" type="datetimeFigureOut">
              <a:rPr lang="ru-RU" smtClean="0"/>
              <a:pPr/>
              <a:t>20.06.2025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F247-5149-42AD-B107-6D9E053EC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4602-9754-498D-AF52-51F639A344F3}" type="datetimeFigureOut">
              <a:rPr lang="ru-RU" smtClean="0"/>
              <a:pPr/>
              <a:t>20.06.2025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F247-5149-42AD-B107-6D9E053EC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4602-9754-498D-AF52-51F639A344F3}" type="datetimeFigureOut">
              <a:rPr lang="ru-RU" smtClean="0"/>
              <a:pPr/>
              <a:t>20.06.2025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F247-5149-42AD-B107-6D9E053EC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4602-9754-498D-AF52-51F639A344F3}" type="datetimeFigureOut">
              <a:rPr lang="ru-RU" smtClean="0"/>
              <a:pPr/>
              <a:t>20.06.2025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F247-5149-42AD-B107-6D9E053EC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4602-9754-498D-AF52-51F639A344F3}" type="datetimeFigureOut">
              <a:rPr lang="ru-RU" smtClean="0"/>
              <a:pPr/>
              <a:t>20.06.2025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F247-5149-42AD-B107-6D9E053EC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4602-9754-498D-AF52-51F639A344F3}" type="datetimeFigureOut">
              <a:rPr lang="ru-RU" smtClean="0"/>
              <a:pPr/>
              <a:t>20.06.2025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F247-5149-42AD-B107-6D9E053EC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4602-9754-498D-AF52-51F639A344F3}" type="datetimeFigureOut">
              <a:rPr lang="ru-RU" smtClean="0"/>
              <a:pPr/>
              <a:t>20.06.2025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F247-5149-42AD-B107-6D9E053EC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4602-9754-498D-AF52-51F639A344F3}" type="datetimeFigureOut">
              <a:rPr lang="ru-RU" smtClean="0"/>
              <a:pPr/>
              <a:t>20.06.2025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F247-5149-42AD-B107-6D9E053EC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4602-9754-498D-AF52-51F639A344F3}" type="datetimeFigureOut">
              <a:rPr lang="ru-RU" smtClean="0"/>
              <a:pPr/>
              <a:t>20.06.2025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F247-5149-42AD-B107-6D9E053EC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4602-9754-498D-AF52-51F639A344F3}" type="datetimeFigureOut">
              <a:rPr lang="ru-RU" smtClean="0"/>
              <a:pPr/>
              <a:t>20.06.2025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F247-5149-42AD-B107-6D9E053EC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74602-9754-498D-AF52-51F639A344F3}" type="datetimeFigureOut">
              <a:rPr lang="ru-RU" smtClean="0"/>
              <a:pPr/>
              <a:t>20.06.2025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1F247-5149-42AD-B107-6D9E053EC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9c2bd2f75b9a736b55d426ffc1c8c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5"/>
            <a:ext cx="9144000" cy="68548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2957532"/>
          </a:xfrm>
        </p:spPr>
        <p:txBody>
          <a:bodyPr>
            <a:normAutofit fontScale="90000"/>
          </a:bodyPr>
          <a:lstStyle/>
          <a:p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>
                <a:solidFill>
                  <a:srgbClr val="0070C0"/>
                </a:solidFill>
              </a:rPr>
              <a:t>Итоги работы студии</a:t>
            </a:r>
            <a:br>
              <a:rPr lang="ru-RU" sz="4800" dirty="0" smtClean="0">
                <a:solidFill>
                  <a:srgbClr val="0070C0"/>
                </a:solidFill>
              </a:rPr>
            </a:br>
            <a:r>
              <a:rPr lang="ru-RU" sz="4800" dirty="0" smtClean="0">
                <a:solidFill>
                  <a:srgbClr val="0070C0"/>
                </a:solidFill>
              </a:rPr>
              <a:t> «</a:t>
            </a:r>
            <a:r>
              <a:rPr lang="ru-RU" sz="4800" dirty="0" err="1" smtClean="0">
                <a:solidFill>
                  <a:srgbClr val="0070C0"/>
                </a:solidFill>
              </a:rPr>
              <a:t>Топотушки</a:t>
            </a:r>
            <a:r>
              <a:rPr lang="ru-RU" sz="4800" dirty="0" smtClean="0">
                <a:solidFill>
                  <a:srgbClr val="0070C0"/>
                </a:solidFill>
              </a:rPr>
              <a:t>»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за 2024 -2025 учебный год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a1671c7995af09049150ffdced5872a--yahoo-image-sear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4</a:t>
            </a:r>
            <a:r>
              <a:rPr lang="ru-RU" dirty="0" smtClean="0">
                <a:solidFill>
                  <a:srgbClr val="002060"/>
                </a:solidFill>
              </a:rPr>
              <a:t>.Научились </a:t>
            </a:r>
            <a:r>
              <a:rPr lang="ru-RU" dirty="0" smtClean="0">
                <a:solidFill>
                  <a:srgbClr val="002060"/>
                </a:solidFill>
              </a:rPr>
              <a:t>правильно, брать дыхание перед началом фразы и между музыкальными фразами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IMG-20250522-WA00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642918"/>
            <a:ext cx="2732486" cy="364331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71802" y="4429132"/>
            <a:ext cx="37861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5</a:t>
            </a:r>
            <a:r>
              <a:rPr lang="ru-RU" dirty="0" smtClean="0">
                <a:solidFill>
                  <a:srgbClr val="002060"/>
                </a:solidFill>
              </a:rPr>
              <a:t>.Научились </a:t>
            </a:r>
            <a:r>
              <a:rPr lang="ru-RU" dirty="0" smtClean="0">
                <a:solidFill>
                  <a:srgbClr val="002060"/>
                </a:solidFill>
              </a:rPr>
              <a:t>выразительно и ритмично двигаться в соответствии с различным характером музыки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IMG-20250522-WA00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785926"/>
            <a:ext cx="2732504" cy="364333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a1671c7995af09049150ffdced5872a--yahoo-image-sear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0034" y="214291"/>
            <a:ext cx="5643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6</a:t>
            </a:r>
            <a:r>
              <a:rPr lang="ru-RU" dirty="0" smtClean="0">
                <a:solidFill>
                  <a:srgbClr val="002060"/>
                </a:solidFill>
              </a:rPr>
              <a:t>.Выполнять </a:t>
            </a:r>
            <a:r>
              <a:rPr lang="ru-RU" dirty="0" smtClean="0">
                <a:solidFill>
                  <a:srgbClr val="002060"/>
                </a:solidFill>
              </a:rPr>
              <a:t>пальчиковые фигуры с помощью направляющих движений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IMG-20250522-WA00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571480"/>
            <a:ext cx="2714626" cy="3619501"/>
          </a:xfrm>
          <a:prstGeom prst="rect">
            <a:avLst/>
          </a:prstGeom>
        </p:spPr>
      </p:pic>
      <p:pic>
        <p:nvPicPr>
          <p:cNvPr id="6" name="Рисунок 5" descr="IMG-20250522-WA00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1285860"/>
            <a:ext cx="2839661" cy="378621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42910" y="5214950"/>
            <a:ext cx="5643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7.Произносить </a:t>
            </a:r>
            <a:r>
              <a:rPr lang="ru-RU" dirty="0" smtClean="0">
                <a:solidFill>
                  <a:srgbClr val="002060"/>
                </a:solidFill>
              </a:rPr>
              <a:t>звуки и слоги на выдохе вместе с педагогом (мамой)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a1671c7995af09049150ffdced5872a--yahoo-image-sear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900"/>
            <a:ext cx="9144000" cy="7000900"/>
          </a:xfrm>
          <a:prstGeom prst="rect">
            <a:avLst/>
          </a:prstGeom>
        </p:spPr>
      </p:pic>
      <p:pic>
        <p:nvPicPr>
          <p:cNvPr id="4" name="Рисунок 3" descr="IMG-20250522-WA00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214422"/>
            <a:ext cx="3143272" cy="4191029"/>
          </a:xfrm>
          <a:prstGeom prst="rect">
            <a:avLst/>
          </a:prstGeom>
        </p:spPr>
      </p:pic>
      <p:pic>
        <p:nvPicPr>
          <p:cNvPr id="5" name="Рисунок 4" descr="IMG-20250522-WA003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06" y="1214422"/>
            <a:ext cx="3161114" cy="421481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4282" y="214290"/>
            <a:ext cx="63579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8</a:t>
            </a:r>
            <a:r>
              <a:rPr lang="ru-RU" dirty="0" smtClean="0">
                <a:solidFill>
                  <a:srgbClr val="002060"/>
                </a:solidFill>
              </a:rPr>
              <a:t>.Повторять </a:t>
            </a:r>
            <a:r>
              <a:rPr lang="ru-RU" dirty="0" smtClean="0">
                <a:solidFill>
                  <a:srgbClr val="002060"/>
                </a:solidFill>
              </a:rPr>
              <a:t>за педагогом и отражать ритмичность движения в музыкально образных играх и упражнениях (взрослые воздействуют на ребёнка, помогая ему выполнять задания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5500702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9</a:t>
            </a:r>
            <a:r>
              <a:rPr lang="ru-RU" dirty="0" smtClean="0">
                <a:solidFill>
                  <a:srgbClr val="002060"/>
                </a:solidFill>
              </a:rPr>
              <a:t>. Извлекать </a:t>
            </a:r>
            <a:r>
              <a:rPr lang="ru-RU" dirty="0" smtClean="0">
                <a:solidFill>
                  <a:srgbClr val="002060"/>
                </a:solidFill>
              </a:rPr>
              <a:t>звук на колокольчиках, бубнах и погремушках, знать их названия и тембры.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7312c74b7a08bafa46e9b38845771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MG-20250522-WA0017.jpg"/>
          <p:cNvPicPr>
            <a:picLocks noChangeAspect="1"/>
          </p:cNvPicPr>
          <p:nvPr/>
        </p:nvPicPr>
        <p:blipFill>
          <a:blip r:embed="rId3"/>
          <a:srcRect t="27632" b="26315"/>
          <a:stretch>
            <a:fillRect/>
          </a:stretch>
        </p:blipFill>
        <p:spPr>
          <a:xfrm>
            <a:off x="1408317" y="928670"/>
            <a:ext cx="6631487" cy="407196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9c2bd2f75b9a736b55d426ffc1c8c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5"/>
            <a:ext cx="9144000" cy="68548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00233" y="1785926"/>
            <a:ext cx="521497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Уважаемые родители!</a:t>
            </a:r>
          </a:p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Спасибо, что активно участвуете в образовании и воспитании своих детей.</a:t>
            </a:r>
          </a:p>
          <a:p>
            <a:pPr algn="ctr"/>
            <a:endParaRPr lang="ru-RU" sz="3200" dirty="0" smtClean="0"/>
          </a:p>
          <a:p>
            <a:pPr algn="ctr"/>
            <a:endParaRPr lang="ru-RU" sz="3200" dirty="0" smtClean="0"/>
          </a:p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Надеемся на дальнейшее сотрудничество!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7312c74b7a08bafa46e9b38845771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Педагог дополнительного образования -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600" dirty="0" smtClean="0">
                <a:solidFill>
                  <a:srgbClr val="0070C0"/>
                </a:solidFill>
              </a:rPr>
              <a:t>Горюшина Надежда Николаевна, воспитатель, высшая квалификационная категория</a:t>
            </a:r>
          </a:p>
          <a:p>
            <a:endParaRPr lang="ru-RU" dirty="0"/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Возраст обучающихся 1 – 4 года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a1671c7995af09049150ffdced5872a--yahoo-image-sear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52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00364" y="1000107"/>
            <a:ext cx="44291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Занятия в студии проводились по общеобразовательной </a:t>
            </a:r>
          </a:p>
          <a:p>
            <a:r>
              <a:rPr lang="ru-RU" dirty="0" err="1" smtClean="0">
                <a:solidFill>
                  <a:srgbClr val="002060"/>
                </a:solidFill>
              </a:rPr>
              <a:t>общеразвивающей</a:t>
            </a:r>
            <a:r>
              <a:rPr lang="ru-RU" dirty="0" smtClean="0">
                <a:solidFill>
                  <a:srgbClr val="002060"/>
                </a:solidFill>
              </a:rPr>
              <a:t> программе «</a:t>
            </a:r>
            <a:r>
              <a:rPr lang="ru-RU" dirty="0" err="1" smtClean="0">
                <a:solidFill>
                  <a:srgbClr val="002060"/>
                </a:solidFill>
              </a:rPr>
              <a:t>Топотушки</a:t>
            </a:r>
            <a:r>
              <a:rPr lang="ru-RU" dirty="0" smtClean="0">
                <a:solidFill>
                  <a:srgbClr val="002060"/>
                </a:solidFill>
              </a:rPr>
              <a:t>», разработанной  </a:t>
            </a:r>
            <a:r>
              <a:rPr lang="ru-RU" dirty="0" smtClean="0">
                <a:solidFill>
                  <a:srgbClr val="002060"/>
                </a:solidFill>
              </a:rPr>
              <a:t>с учетом методических пособий </a:t>
            </a:r>
            <a:r>
              <a:rPr lang="ru-RU" dirty="0" err="1" smtClean="0">
                <a:solidFill>
                  <a:srgbClr val="002060"/>
                </a:solidFill>
              </a:rPr>
              <a:t>М.Ю.Картушиной</a:t>
            </a:r>
            <a:r>
              <a:rPr lang="ru-RU" dirty="0" smtClean="0">
                <a:solidFill>
                  <a:srgbClr val="002060"/>
                </a:solidFill>
              </a:rPr>
              <a:t> «Конспекты </a:t>
            </a:r>
            <a:r>
              <a:rPr lang="ru-RU" dirty="0" err="1" smtClean="0">
                <a:solidFill>
                  <a:srgbClr val="002060"/>
                </a:solidFill>
              </a:rPr>
              <a:t>логоритмических</a:t>
            </a:r>
            <a:r>
              <a:rPr lang="ru-RU" dirty="0" smtClean="0">
                <a:solidFill>
                  <a:srgbClr val="002060"/>
                </a:solidFill>
              </a:rPr>
              <a:t> занятий с детьми 2-3 лет», </a:t>
            </a:r>
            <a:r>
              <a:rPr lang="ru-RU" dirty="0" err="1" smtClean="0">
                <a:solidFill>
                  <a:srgbClr val="002060"/>
                </a:solidFill>
              </a:rPr>
              <a:t>М.Ю.Картушиной</a:t>
            </a:r>
            <a:r>
              <a:rPr lang="ru-RU" dirty="0" smtClean="0">
                <a:solidFill>
                  <a:srgbClr val="002060"/>
                </a:solidFill>
              </a:rPr>
              <a:t> «Конспекты </a:t>
            </a:r>
            <a:r>
              <a:rPr lang="ru-RU" dirty="0" err="1" smtClean="0">
                <a:solidFill>
                  <a:srgbClr val="002060"/>
                </a:solidFill>
              </a:rPr>
              <a:t>логоритмических</a:t>
            </a:r>
            <a:r>
              <a:rPr lang="ru-RU" dirty="0" smtClean="0">
                <a:solidFill>
                  <a:srgbClr val="002060"/>
                </a:solidFill>
              </a:rPr>
              <a:t> занятий с детьми 3-4 лет» и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личного опыта педагога. </a:t>
            </a:r>
            <a:endParaRPr lang="ru-RU" sz="1200" dirty="0">
              <a:solidFill>
                <a:srgbClr val="002060"/>
              </a:solidFill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>
                <a:solidFill>
                  <a:srgbClr val="0070C0"/>
                </a:solidFill>
              </a:rPr>
              <a:t>Срок реализации программы 2 года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__.jpg"/>
          <p:cNvPicPr>
            <a:picLocks noChangeAspect="1"/>
          </p:cNvPicPr>
          <p:nvPr/>
        </p:nvPicPr>
        <p:blipFill>
          <a:blip r:embed="rId3"/>
          <a:srcRect l="50200" t="45895" r="29511" b="14"/>
          <a:stretch>
            <a:fillRect/>
          </a:stretch>
        </p:blipFill>
        <p:spPr>
          <a:xfrm>
            <a:off x="285720" y="285728"/>
            <a:ext cx="2143140" cy="2893239"/>
          </a:xfrm>
          <a:prstGeom prst="rect">
            <a:avLst/>
          </a:prstGeom>
        </p:spPr>
      </p:pic>
      <p:pic>
        <p:nvPicPr>
          <p:cNvPr id="4" name="Рисунок 3" descr="n_LAVWqlvGc.jpg"/>
          <p:cNvPicPr>
            <a:picLocks noChangeAspect="1"/>
          </p:cNvPicPr>
          <p:nvPr/>
        </p:nvPicPr>
        <p:blipFill>
          <a:blip r:embed="rId4"/>
          <a:srcRect l="23529" t="-996" r="27941"/>
          <a:stretch>
            <a:fillRect/>
          </a:stretch>
        </p:blipFill>
        <p:spPr>
          <a:xfrm>
            <a:off x="214282" y="3214686"/>
            <a:ext cx="2260455" cy="335756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d4bcff3f04f62fdbc5151da7e76ee8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3" y="0"/>
            <a:ext cx="9024314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0" y="571481"/>
            <a:ext cx="58579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Реализация  программы«</a:t>
            </a:r>
            <a:r>
              <a:rPr lang="ru-RU" sz="3200" dirty="0" err="1" smtClean="0">
                <a:solidFill>
                  <a:srgbClr val="0070C0"/>
                </a:solidFill>
              </a:rPr>
              <a:t>Топотушки</a:t>
            </a:r>
            <a:r>
              <a:rPr lang="ru-RU" sz="3200" dirty="0" smtClean="0">
                <a:solidFill>
                  <a:srgbClr val="0070C0"/>
                </a:solidFill>
              </a:rPr>
              <a:t>»  осуществлялась за рамками образовательной программы ДОУ на платной основе в форме дополнительного образования.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Занятия проводились 2 раза в неделю (вторник, четверг) во второй половине дня.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a1671c7995af09049150ffdced5872a--yahoo-image-sear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5786" y="857232"/>
            <a:ext cx="55721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Занятия строились на оптимальных для дошкольников формах организации детских видов деятельности: 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Игровые ситуации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- Игры на музыкальных инструментах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 Беседы 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 Разнообразные движения под музыку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 Простые артикуляционные упражнения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 Упражнения для развития мелкой моторики </a:t>
            </a:r>
            <a:r>
              <a:rPr lang="ru-RU" sz="2400" dirty="0" smtClean="0">
                <a:solidFill>
                  <a:srgbClr val="002060"/>
                </a:solidFill>
              </a:rPr>
              <a:t>рук.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70C0"/>
                </a:solidFill>
              </a:rPr>
              <a:t>В основу организации образовательного процесса  положен  комплексно – игровой метод,  который наиболее целесообразен для развития познавательных процессов.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fa1671c7995af09049150ffdced5872a--yahoo-image-sear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42910" y="357167"/>
            <a:ext cx="785818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1 год обучения (1 – 3 года)</a:t>
            </a:r>
            <a:endParaRPr lang="ru-RU" dirty="0" smtClean="0">
              <a:solidFill>
                <a:srgbClr val="0070C0"/>
              </a:solidFill>
            </a:endParaRPr>
          </a:p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Наши успехи</a:t>
            </a:r>
          </a:p>
          <a:p>
            <a:r>
              <a:rPr lang="ru-RU" dirty="0" smtClean="0"/>
              <a:t>В течении учебного года мы учились формировать умения: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В</a:t>
            </a:r>
            <a:r>
              <a:rPr lang="ru-RU" dirty="0" smtClean="0">
                <a:solidFill>
                  <a:srgbClr val="002060"/>
                </a:solidFill>
              </a:rPr>
              <a:t>ыразительно </a:t>
            </a:r>
            <a:r>
              <a:rPr lang="ru-RU" dirty="0" smtClean="0">
                <a:solidFill>
                  <a:srgbClr val="002060"/>
                </a:solidFill>
              </a:rPr>
              <a:t>и ритмично </a:t>
            </a:r>
          </a:p>
          <a:p>
            <a:pPr marL="342900" indent="-342900"/>
            <a:r>
              <a:rPr lang="ru-RU" dirty="0" smtClean="0">
                <a:solidFill>
                  <a:srgbClr val="002060"/>
                </a:solidFill>
              </a:rPr>
              <a:t>двигаться в соответствии с различным</a:t>
            </a:r>
          </a:p>
          <a:p>
            <a:pPr marL="342900" indent="-342900"/>
            <a:r>
              <a:rPr lang="ru-RU" dirty="0" smtClean="0">
                <a:solidFill>
                  <a:srgbClr val="002060"/>
                </a:solidFill>
              </a:rPr>
              <a:t> характером музыки</a:t>
            </a:r>
          </a:p>
          <a:p>
            <a:pPr marL="342900" indent="-342900"/>
            <a:r>
              <a:rPr lang="ru-RU" dirty="0" smtClean="0">
                <a:solidFill>
                  <a:srgbClr val="002060"/>
                </a:solidFill>
              </a:rPr>
              <a:t>2.Выполнять </a:t>
            </a:r>
            <a:r>
              <a:rPr lang="ru-RU" dirty="0" smtClean="0">
                <a:solidFill>
                  <a:srgbClr val="002060"/>
                </a:solidFill>
              </a:rPr>
              <a:t>движения </a:t>
            </a:r>
          </a:p>
          <a:p>
            <a:pPr marL="342900" indent="-342900"/>
            <a:r>
              <a:rPr lang="ru-RU" dirty="0" smtClean="0">
                <a:solidFill>
                  <a:srgbClr val="002060"/>
                </a:solidFill>
              </a:rPr>
              <a:t>в соответствии с </a:t>
            </a:r>
            <a:r>
              <a:rPr lang="ru-RU" dirty="0" smtClean="0">
                <a:solidFill>
                  <a:srgbClr val="002060"/>
                </a:solidFill>
              </a:rPr>
              <a:t>текстом</a:t>
            </a:r>
            <a:endParaRPr lang="ru-RU" dirty="0" smtClean="0"/>
          </a:p>
          <a:p>
            <a:pPr marL="342900" indent="-342900"/>
            <a:endParaRPr lang="ru-RU" dirty="0"/>
          </a:p>
        </p:txBody>
      </p:sp>
      <p:pic>
        <p:nvPicPr>
          <p:cNvPr id="7" name="Рисунок 6" descr="10000314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2214554"/>
            <a:ext cx="2762237" cy="2071678"/>
          </a:xfrm>
          <a:prstGeom prst="rect">
            <a:avLst/>
          </a:prstGeom>
        </p:spPr>
      </p:pic>
      <p:pic>
        <p:nvPicPr>
          <p:cNvPr id="8" name="Рисунок 7" descr="10000314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4286256"/>
            <a:ext cx="3286148" cy="246461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42910" y="3105835"/>
            <a:ext cx="3429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3. </a:t>
            </a:r>
            <a:r>
              <a:rPr lang="ru-RU" dirty="0" smtClean="0">
                <a:solidFill>
                  <a:srgbClr val="002060"/>
                </a:solidFill>
              </a:rPr>
              <a:t>У</a:t>
            </a:r>
            <a:r>
              <a:rPr lang="ru-RU" dirty="0" smtClean="0">
                <a:solidFill>
                  <a:srgbClr val="002060"/>
                </a:solidFill>
              </a:rPr>
              <a:t>держивать </a:t>
            </a:r>
            <a:r>
              <a:rPr lang="ru-RU" dirty="0" smtClean="0">
                <a:solidFill>
                  <a:srgbClr val="002060"/>
                </a:solidFill>
              </a:rPr>
              <a:t>внимание на выполнении конкретной задачи (с помощью взрослого)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14744" y="4429132"/>
            <a:ext cx="29289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4. Произносить </a:t>
            </a:r>
            <a:r>
              <a:rPr lang="ru-RU" dirty="0" smtClean="0">
                <a:solidFill>
                  <a:srgbClr val="002060"/>
                </a:solidFill>
              </a:rPr>
              <a:t>звуки и слоги на выдохе вместе с </a:t>
            </a:r>
            <a:r>
              <a:rPr lang="ru-RU" dirty="0" smtClean="0">
                <a:solidFill>
                  <a:srgbClr val="002060"/>
                </a:solidFill>
              </a:rPr>
              <a:t>педагогом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d4bcff3f04f62fdbc5151da7e76ee8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3" y="0"/>
            <a:ext cx="9024314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57422" y="357166"/>
            <a:ext cx="45005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5</a:t>
            </a:r>
            <a:r>
              <a:rPr lang="ru-RU" dirty="0" smtClean="0">
                <a:solidFill>
                  <a:srgbClr val="002060"/>
                </a:solidFill>
              </a:rPr>
              <a:t>.Развивать </a:t>
            </a:r>
            <a:r>
              <a:rPr lang="ru-RU" dirty="0" smtClean="0">
                <a:solidFill>
                  <a:srgbClr val="002060"/>
                </a:solidFill>
              </a:rPr>
              <a:t>пространственное представление, координацию и переключаемость движений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10000314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1214422"/>
            <a:ext cx="3119427" cy="2339570"/>
          </a:xfrm>
          <a:prstGeom prst="rect">
            <a:avLst/>
          </a:prstGeom>
        </p:spPr>
      </p:pic>
      <p:pic>
        <p:nvPicPr>
          <p:cNvPr id="7" name="Рисунок 6" descr="10000314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08" y="3857628"/>
            <a:ext cx="3238491" cy="242886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86446" y="4643446"/>
            <a:ext cx="30718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7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smtClean="0">
                <a:solidFill>
                  <a:srgbClr val="002060"/>
                </a:solidFill>
              </a:rPr>
              <a:t>Реагировать на смену характера музыки (движениями, мимикой, звуками голоса)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2714620"/>
            <a:ext cx="32146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6</a:t>
            </a:r>
            <a:r>
              <a:rPr lang="ru-RU" dirty="0" smtClean="0">
                <a:solidFill>
                  <a:srgbClr val="002060"/>
                </a:solidFill>
              </a:rPr>
              <a:t>. Извлекать </a:t>
            </a:r>
            <a:r>
              <a:rPr lang="ru-RU" dirty="0" smtClean="0">
                <a:solidFill>
                  <a:srgbClr val="002060"/>
                </a:solidFill>
              </a:rPr>
              <a:t>звук на колокольчиках, бубнах и погремушках, знать их названия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7312c74b7a08bafa46e9b38845771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0000314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1" y="285728"/>
            <a:ext cx="6096042" cy="457203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7312c74b7a08bafa46e9b38845771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596" y="0"/>
            <a:ext cx="77867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rgbClr val="0070C0"/>
                </a:solidFill>
              </a:rPr>
              <a:t>2 год обучения (3 – 4 года)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Наши успехи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 течении учебного года формировали  следующие умения: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1.Определять и выражать доступными средствами (словами, мимикой, жестами) характер музыки или музыкального персонажа 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2.Общаться в диалоге с педагогом (родителем)</a:t>
            </a:r>
          </a:p>
        </p:txBody>
      </p:sp>
      <p:pic>
        <p:nvPicPr>
          <p:cNvPr id="4" name="Рисунок 3" descr="IMG-20250522-WA00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1500174"/>
            <a:ext cx="2411015" cy="3214686"/>
          </a:xfrm>
          <a:prstGeom prst="rect">
            <a:avLst/>
          </a:prstGeom>
        </p:spPr>
      </p:pic>
      <p:pic>
        <p:nvPicPr>
          <p:cNvPr id="8" name="Рисунок 7" descr="IMG-20250522-WA0025.jpg"/>
          <p:cNvPicPr>
            <a:picLocks noChangeAspect="1"/>
          </p:cNvPicPr>
          <p:nvPr/>
        </p:nvPicPr>
        <p:blipFill>
          <a:blip r:embed="rId4" cstate="print"/>
          <a:srcRect r="-1" b="45625"/>
          <a:stretch>
            <a:fillRect/>
          </a:stretch>
        </p:blipFill>
        <p:spPr>
          <a:xfrm>
            <a:off x="428596" y="2214554"/>
            <a:ext cx="2857520" cy="207170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8596" y="4357694"/>
            <a:ext cx="57864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3.Сосредоточиться </a:t>
            </a:r>
            <a:r>
              <a:rPr lang="ru-RU" dirty="0" smtClean="0">
                <a:solidFill>
                  <a:srgbClr val="002060"/>
                </a:solidFill>
              </a:rPr>
              <a:t>на выполнении конкретной задачи, подражая педагогу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373</Words>
  <Application>Microsoft Office PowerPoint</Application>
  <PresentationFormat>Экран (4:3)</PresentationFormat>
  <Paragraphs>61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Итоги работы студии  «Топотушки» </vt:lpstr>
      <vt:lpstr>Педагог дополнительного образования -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работы студии  «Топотушки»</dc:title>
  <dc:creator>user</dc:creator>
  <cp:lastModifiedBy>user</cp:lastModifiedBy>
  <cp:revision>19</cp:revision>
  <dcterms:created xsi:type="dcterms:W3CDTF">2025-06-11T11:21:06Z</dcterms:created>
  <dcterms:modified xsi:type="dcterms:W3CDTF">2025-06-20T07:26:09Z</dcterms:modified>
</cp:coreProperties>
</file>